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74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79112-5A99-478F-A833-A02293D1261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DC4E8A-EC52-44CA-95C5-77D5D8E9323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Патриотическое воспитание детей старшего дошкольного возраста в работе по краеведению</a:t>
          </a:r>
          <a:endParaRPr lang="ru-RU" dirty="0">
            <a:solidFill>
              <a:schemeClr val="tx1"/>
            </a:solidFill>
          </a:endParaRPr>
        </a:p>
      </dgm:t>
    </dgm:pt>
    <dgm:pt modelId="{C74D4643-5DC3-493E-BA13-620554D25D68}" type="parTrans" cxnId="{E16C5ED5-7EF5-456F-A92C-943DC3F8CA39}">
      <dgm:prSet/>
      <dgm:spPr/>
      <dgm:t>
        <a:bodyPr/>
        <a:lstStyle/>
        <a:p>
          <a:endParaRPr lang="ru-RU"/>
        </a:p>
      </dgm:t>
    </dgm:pt>
    <dgm:pt modelId="{532A6097-09EA-4A6A-B4CA-786481403442}" type="sibTrans" cxnId="{E16C5ED5-7EF5-456F-A92C-943DC3F8CA39}">
      <dgm:prSet/>
      <dgm:spPr/>
      <dgm:t>
        <a:bodyPr/>
        <a:lstStyle/>
        <a:p>
          <a:endParaRPr lang="ru-RU"/>
        </a:p>
      </dgm:t>
    </dgm:pt>
    <dgm:pt modelId="{81CBFBE7-C585-4B0F-99E0-5DF84190537C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педагоги</a:t>
          </a:r>
          <a:endParaRPr lang="ru-RU" sz="2400" dirty="0">
            <a:solidFill>
              <a:schemeClr val="tx1"/>
            </a:solidFill>
          </a:endParaRPr>
        </a:p>
      </dgm:t>
    </dgm:pt>
    <dgm:pt modelId="{668C906F-7FB6-452D-8049-23C956A04A6E}" type="parTrans" cxnId="{ACA53F4F-F06B-404F-8E29-9552AD900622}">
      <dgm:prSet/>
      <dgm:spPr/>
      <dgm:t>
        <a:bodyPr/>
        <a:lstStyle/>
        <a:p>
          <a:endParaRPr lang="ru-RU"/>
        </a:p>
      </dgm:t>
    </dgm:pt>
    <dgm:pt modelId="{7BA51789-9614-4AA9-B980-02FCA0CA71B7}" type="sibTrans" cxnId="{ACA53F4F-F06B-404F-8E29-9552AD900622}">
      <dgm:prSet/>
      <dgm:spPr/>
      <dgm:t>
        <a:bodyPr/>
        <a:lstStyle/>
        <a:p>
          <a:endParaRPr lang="ru-RU"/>
        </a:p>
      </dgm:t>
    </dgm:pt>
    <dgm:pt modelId="{E4DDA740-1B3C-4402-9766-F09F766F7BF9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дети</a:t>
          </a:r>
          <a:endParaRPr lang="ru-RU" sz="2400" dirty="0">
            <a:solidFill>
              <a:schemeClr val="tx1"/>
            </a:solidFill>
          </a:endParaRPr>
        </a:p>
      </dgm:t>
    </dgm:pt>
    <dgm:pt modelId="{A6AB4B7C-1059-499E-8B6E-41B88B0E0605}" type="parTrans" cxnId="{F89EF72B-B0B8-485A-96B5-C3AAD3EF35F0}">
      <dgm:prSet/>
      <dgm:spPr/>
      <dgm:t>
        <a:bodyPr/>
        <a:lstStyle/>
        <a:p>
          <a:endParaRPr lang="ru-RU"/>
        </a:p>
      </dgm:t>
    </dgm:pt>
    <dgm:pt modelId="{AE90408C-4775-43B1-A9EF-CC05EBE65E84}" type="sibTrans" cxnId="{F89EF72B-B0B8-485A-96B5-C3AAD3EF35F0}">
      <dgm:prSet/>
      <dgm:spPr/>
      <dgm:t>
        <a:bodyPr/>
        <a:lstStyle/>
        <a:p>
          <a:endParaRPr lang="ru-RU"/>
        </a:p>
      </dgm:t>
    </dgm:pt>
    <dgm:pt modelId="{025B2260-6363-4C84-8A83-701F173CAE9E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родители</a:t>
          </a:r>
          <a:endParaRPr lang="ru-RU" sz="2400" dirty="0">
            <a:solidFill>
              <a:schemeClr val="tx1"/>
            </a:solidFill>
          </a:endParaRPr>
        </a:p>
      </dgm:t>
    </dgm:pt>
    <dgm:pt modelId="{96A6E639-9FBC-404B-8923-B99762FA9748}" type="parTrans" cxnId="{503AA433-AA0D-47B9-BFCE-2602E9B7621E}">
      <dgm:prSet/>
      <dgm:spPr/>
      <dgm:t>
        <a:bodyPr/>
        <a:lstStyle/>
        <a:p>
          <a:endParaRPr lang="ru-RU"/>
        </a:p>
      </dgm:t>
    </dgm:pt>
    <dgm:pt modelId="{FAAE1FC5-640A-4287-BEAB-0B04831DAE00}" type="sibTrans" cxnId="{503AA433-AA0D-47B9-BFCE-2602E9B7621E}">
      <dgm:prSet/>
      <dgm:spPr/>
      <dgm:t>
        <a:bodyPr/>
        <a:lstStyle/>
        <a:p>
          <a:endParaRPr lang="ru-RU"/>
        </a:p>
      </dgm:t>
    </dgm:pt>
    <dgm:pt modelId="{B4A7344A-AB54-48B2-9869-CA2A4A17B380}">
      <dgm:prSet phldrT="[Текст]"/>
      <dgm:spPr/>
      <dgm:t>
        <a:bodyPr/>
        <a:lstStyle/>
        <a:p>
          <a:endParaRPr lang="ru-RU" dirty="0"/>
        </a:p>
      </dgm:t>
    </dgm:pt>
    <dgm:pt modelId="{3A439238-FDA9-4B16-B093-48EFECD24E90}" type="parTrans" cxnId="{D1FEF09D-07D7-4C10-A2A2-F0BFBD009F9B}">
      <dgm:prSet/>
      <dgm:spPr/>
      <dgm:t>
        <a:bodyPr/>
        <a:lstStyle/>
        <a:p>
          <a:endParaRPr lang="ru-RU"/>
        </a:p>
      </dgm:t>
    </dgm:pt>
    <dgm:pt modelId="{1E60ACBA-25E4-4FBF-97C7-0B2A910C1B4D}" type="sibTrans" cxnId="{D1FEF09D-07D7-4C10-A2A2-F0BFBD009F9B}">
      <dgm:prSet/>
      <dgm:spPr/>
      <dgm:t>
        <a:bodyPr/>
        <a:lstStyle/>
        <a:p>
          <a:endParaRPr lang="ru-RU"/>
        </a:p>
      </dgm:t>
    </dgm:pt>
    <dgm:pt modelId="{F73D2787-2D5C-4BC3-9A84-966AF33E05A6}" type="pres">
      <dgm:prSet presAssocID="{A7279112-5A99-478F-A833-A02293D1261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D7C162-5764-44FD-AB31-8FA2EB76B542}" type="pres">
      <dgm:prSet presAssocID="{20DC4E8A-EC52-44CA-95C5-77D5D8E93230}" presName="centerShape" presStyleLbl="node0" presStyleIdx="0" presStyleCnt="1" custScaleX="221835" custScaleY="155424"/>
      <dgm:spPr/>
    </dgm:pt>
    <dgm:pt modelId="{D42EF3F2-DFD0-4AD3-A144-9DD1A1B9CC73}" type="pres">
      <dgm:prSet presAssocID="{81CBFBE7-C585-4B0F-99E0-5DF84190537C}" presName="node" presStyleLbl="node1" presStyleIdx="0" presStyleCnt="3" custScaleX="197796">
        <dgm:presLayoutVars>
          <dgm:bulletEnabled val="1"/>
        </dgm:presLayoutVars>
      </dgm:prSet>
      <dgm:spPr/>
    </dgm:pt>
    <dgm:pt modelId="{4B685E47-6477-4215-9470-0EB9B3449984}" type="pres">
      <dgm:prSet presAssocID="{81CBFBE7-C585-4B0F-99E0-5DF84190537C}" presName="dummy" presStyleCnt="0"/>
      <dgm:spPr/>
    </dgm:pt>
    <dgm:pt modelId="{9E8A44FA-7089-44DE-890C-EB2A3313A9E5}" type="pres">
      <dgm:prSet presAssocID="{7BA51789-9614-4AA9-B980-02FCA0CA71B7}" presName="sibTrans" presStyleLbl="sibTrans2D1" presStyleIdx="0" presStyleCnt="3" custLinFactNeighborX="-12566" custLinFactNeighborY="6437"/>
      <dgm:spPr/>
    </dgm:pt>
    <dgm:pt modelId="{2C6003B3-DC7F-4DA2-B5A9-C5E850381577}" type="pres">
      <dgm:prSet presAssocID="{E4DDA740-1B3C-4402-9766-F09F766F7BF9}" presName="node" presStyleLbl="node1" presStyleIdx="1" presStyleCnt="3" custScaleX="201662" custScaleY="138220" custRadScaleRad="139300" custRadScaleInc="-28692">
        <dgm:presLayoutVars>
          <dgm:bulletEnabled val="1"/>
        </dgm:presLayoutVars>
      </dgm:prSet>
      <dgm:spPr/>
    </dgm:pt>
    <dgm:pt modelId="{C9C1D53C-263F-4185-B08D-D017F2591B64}" type="pres">
      <dgm:prSet presAssocID="{E4DDA740-1B3C-4402-9766-F09F766F7BF9}" presName="dummy" presStyleCnt="0"/>
      <dgm:spPr/>
    </dgm:pt>
    <dgm:pt modelId="{4A59AC08-1E33-4BB0-9873-1AFEE14B0BEA}" type="pres">
      <dgm:prSet presAssocID="{AE90408C-4775-43B1-A9EF-CC05EBE65E84}" presName="sibTrans" presStyleLbl="sibTrans2D1" presStyleIdx="1" presStyleCnt="3" custLinFactNeighborX="-134" custLinFactNeighborY="-18907"/>
      <dgm:spPr/>
    </dgm:pt>
    <dgm:pt modelId="{7DAAEAFB-D5BA-4F53-AABB-5E3CBEE954E2}" type="pres">
      <dgm:prSet presAssocID="{025B2260-6363-4C84-8A83-701F173CAE9E}" presName="node" presStyleLbl="node1" presStyleIdx="2" presStyleCnt="3" custScaleX="190691" custScaleY="135732" custRadScaleRad="127527" custRadScaleInc="25220">
        <dgm:presLayoutVars>
          <dgm:bulletEnabled val="1"/>
        </dgm:presLayoutVars>
      </dgm:prSet>
      <dgm:spPr/>
    </dgm:pt>
    <dgm:pt modelId="{EC786900-9DB0-4DBA-A298-BB3C1E20751A}" type="pres">
      <dgm:prSet presAssocID="{025B2260-6363-4C84-8A83-701F173CAE9E}" presName="dummy" presStyleCnt="0"/>
      <dgm:spPr/>
    </dgm:pt>
    <dgm:pt modelId="{2D004E01-EBEE-444A-B848-26EE273A0F3B}" type="pres">
      <dgm:prSet presAssocID="{FAAE1FC5-640A-4287-BEAB-0B04831DAE00}" presName="sibTrans" presStyleLbl="sibTrans2D1" presStyleIdx="2" presStyleCnt="3" custLinFactNeighborX="6430" custLinFactNeighborY="1630"/>
      <dgm:spPr/>
    </dgm:pt>
  </dgm:ptLst>
  <dgm:cxnLst>
    <dgm:cxn modelId="{F89EF72B-B0B8-485A-96B5-C3AAD3EF35F0}" srcId="{20DC4E8A-EC52-44CA-95C5-77D5D8E93230}" destId="{E4DDA740-1B3C-4402-9766-F09F766F7BF9}" srcOrd="1" destOrd="0" parTransId="{A6AB4B7C-1059-499E-8B6E-41B88B0E0605}" sibTransId="{AE90408C-4775-43B1-A9EF-CC05EBE65E84}"/>
    <dgm:cxn modelId="{D1FEF09D-07D7-4C10-A2A2-F0BFBD009F9B}" srcId="{A7279112-5A99-478F-A833-A02293D1261D}" destId="{B4A7344A-AB54-48B2-9869-CA2A4A17B380}" srcOrd="1" destOrd="0" parTransId="{3A439238-FDA9-4B16-B093-48EFECD24E90}" sibTransId="{1E60ACBA-25E4-4FBF-97C7-0B2A910C1B4D}"/>
    <dgm:cxn modelId="{58F53A42-7E47-425D-996F-1FF73DDC5C38}" type="presOf" srcId="{81CBFBE7-C585-4B0F-99E0-5DF84190537C}" destId="{D42EF3F2-DFD0-4AD3-A144-9DD1A1B9CC73}" srcOrd="0" destOrd="0" presId="urn:microsoft.com/office/officeart/2005/8/layout/radial6"/>
    <dgm:cxn modelId="{30B25084-2B80-4924-8AF3-0FCCA6444670}" type="presOf" srcId="{20DC4E8A-EC52-44CA-95C5-77D5D8E93230}" destId="{AFD7C162-5764-44FD-AB31-8FA2EB76B542}" srcOrd="0" destOrd="0" presId="urn:microsoft.com/office/officeart/2005/8/layout/radial6"/>
    <dgm:cxn modelId="{1BD54B3B-17DA-4E8F-9501-F5DA776A61E1}" type="presOf" srcId="{FAAE1FC5-640A-4287-BEAB-0B04831DAE00}" destId="{2D004E01-EBEE-444A-B848-26EE273A0F3B}" srcOrd="0" destOrd="0" presId="urn:microsoft.com/office/officeart/2005/8/layout/radial6"/>
    <dgm:cxn modelId="{E16C5ED5-7EF5-456F-A92C-943DC3F8CA39}" srcId="{A7279112-5A99-478F-A833-A02293D1261D}" destId="{20DC4E8A-EC52-44CA-95C5-77D5D8E93230}" srcOrd="0" destOrd="0" parTransId="{C74D4643-5DC3-493E-BA13-620554D25D68}" sibTransId="{532A6097-09EA-4A6A-B4CA-786481403442}"/>
    <dgm:cxn modelId="{E56090FD-43F5-4E08-826F-CA416B7338CB}" type="presOf" srcId="{AE90408C-4775-43B1-A9EF-CC05EBE65E84}" destId="{4A59AC08-1E33-4BB0-9873-1AFEE14B0BEA}" srcOrd="0" destOrd="0" presId="urn:microsoft.com/office/officeart/2005/8/layout/radial6"/>
    <dgm:cxn modelId="{503AA433-AA0D-47B9-BFCE-2602E9B7621E}" srcId="{20DC4E8A-EC52-44CA-95C5-77D5D8E93230}" destId="{025B2260-6363-4C84-8A83-701F173CAE9E}" srcOrd="2" destOrd="0" parTransId="{96A6E639-9FBC-404B-8923-B99762FA9748}" sibTransId="{FAAE1FC5-640A-4287-BEAB-0B04831DAE00}"/>
    <dgm:cxn modelId="{AC248CB2-6112-40D0-A7A2-1E12A5A3FBB4}" type="presOf" srcId="{E4DDA740-1B3C-4402-9766-F09F766F7BF9}" destId="{2C6003B3-DC7F-4DA2-B5A9-C5E850381577}" srcOrd="0" destOrd="0" presId="urn:microsoft.com/office/officeart/2005/8/layout/radial6"/>
    <dgm:cxn modelId="{ACA53F4F-F06B-404F-8E29-9552AD900622}" srcId="{20DC4E8A-EC52-44CA-95C5-77D5D8E93230}" destId="{81CBFBE7-C585-4B0F-99E0-5DF84190537C}" srcOrd="0" destOrd="0" parTransId="{668C906F-7FB6-452D-8049-23C956A04A6E}" sibTransId="{7BA51789-9614-4AA9-B980-02FCA0CA71B7}"/>
    <dgm:cxn modelId="{3221593F-19E4-465A-96FD-4EC9CB0A2F31}" type="presOf" srcId="{A7279112-5A99-478F-A833-A02293D1261D}" destId="{F73D2787-2D5C-4BC3-9A84-966AF33E05A6}" srcOrd="0" destOrd="0" presId="urn:microsoft.com/office/officeart/2005/8/layout/radial6"/>
    <dgm:cxn modelId="{A2B4154A-06E3-4C60-8A9E-97D1D0CFF7BD}" type="presOf" srcId="{7BA51789-9614-4AA9-B980-02FCA0CA71B7}" destId="{9E8A44FA-7089-44DE-890C-EB2A3313A9E5}" srcOrd="0" destOrd="0" presId="urn:microsoft.com/office/officeart/2005/8/layout/radial6"/>
    <dgm:cxn modelId="{604398EC-9FED-4248-ADFB-8C74E104A5BB}" type="presOf" srcId="{025B2260-6363-4C84-8A83-701F173CAE9E}" destId="{7DAAEAFB-D5BA-4F53-AABB-5E3CBEE954E2}" srcOrd="0" destOrd="0" presId="urn:microsoft.com/office/officeart/2005/8/layout/radial6"/>
    <dgm:cxn modelId="{C26654D3-5843-49B2-948C-93F87E2AA5A5}" type="presParOf" srcId="{F73D2787-2D5C-4BC3-9A84-966AF33E05A6}" destId="{AFD7C162-5764-44FD-AB31-8FA2EB76B542}" srcOrd="0" destOrd="0" presId="urn:microsoft.com/office/officeart/2005/8/layout/radial6"/>
    <dgm:cxn modelId="{F80876DC-809C-4B16-A3BA-648FB30F937A}" type="presParOf" srcId="{F73D2787-2D5C-4BC3-9A84-966AF33E05A6}" destId="{D42EF3F2-DFD0-4AD3-A144-9DD1A1B9CC73}" srcOrd="1" destOrd="0" presId="urn:microsoft.com/office/officeart/2005/8/layout/radial6"/>
    <dgm:cxn modelId="{59B2772C-23DD-40A5-9235-B0E558E24E71}" type="presParOf" srcId="{F73D2787-2D5C-4BC3-9A84-966AF33E05A6}" destId="{4B685E47-6477-4215-9470-0EB9B3449984}" srcOrd="2" destOrd="0" presId="urn:microsoft.com/office/officeart/2005/8/layout/radial6"/>
    <dgm:cxn modelId="{A75063BC-4A5A-470C-9696-32E8379D2896}" type="presParOf" srcId="{F73D2787-2D5C-4BC3-9A84-966AF33E05A6}" destId="{9E8A44FA-7089-44DE-890C-EB2A3313A9E5}" srcOrd="3" destOrd="0" presId="urn:microsoft.com/office/officeart/2005/8/layout/radial6"/>
    <dgm:cxn modelId="{4ABE9394-FD0D-4519-9B00-B795D7DE1703}" type="presParOf" srcId="{F73D2787-2D5C-4BC3-9A84-966AF33E05A6}" destId="{2C6003B3-DC7F-4DA2-B5A9-C5E850381577}" srcOrd="4" destOrd="0" presId="urn:microsoft.com/office/officeart/2005/8/layout/radial6"/>
    <dgm:cxn modelId="{DC1CC199-348C-4F6F-BE53-72BCB506FA7B}" type="presParOf" srcId="{F73D2787-2D5C-4BC3-9A84-966AF33E05A6}" destId="{C9C1D53C-263F-4185-B08D-D017F2591B64}" srcOrd="5" destOrd="0" presId="urn:microsoft.com/office/officeart/2005/8/layout/radial6"/>
    <dgm:cxn modelId="{30083558-B001-43AF-BECD-71EDBAC69550}" type="presParOf" srcId="{F73D2787-2D5C-4BC3-9A84-966AF33E05A6}" destId="{4A59AC08-1E33-4BB0-9873-1AFEE14B0BEA}" srcOrd="6" destOrd="0" presId="urn:microsoft.com/office/officeart/2005/8/layout/radial6"/>
    <dgm:cxn modelId="{1503C0E2-EFBD-447A-A595-0BAB455D680D}" type="presParOf" srcId="{F73D2787-2D5C-4BC3-9A84-966AF33E05A6}" destId="{7DAAEAFB-D5BA-4F53-AABB-5E3CBEE954E2}" srcOrd="7" destOrd="0" presId="urn:microsoft.com/office/officeart/2005/8/layout/radial6"/>
    <dgm:cxn modelId="{92AEA558-EE57-4101-AEA1-DC621C862C9B}" type="presParOf" srcId="{F73D2787-2D5C-4BC3-9A84-966AF33E05A6}" destId="{EC786900-9DB0-4DBA-A298-BB3C1E20751A}" srcOrd="8" destOrd="0" presId="urn:microsoft.com/office/officeart/2005/8/layout/radial6"/>
    <dgm:cxn modelId="{6C320C60-D69C-45FF-9031-27D2BDF3DB9E}" type="presParOf" srcId="{F73D2787-2D5C-4BC3-9A84-966AF33E05A6}" destId="{2D004E01-EBEE-444A-B848-26EE273A0F3B}" srcOrd="9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CEDEB-BC47-4AF3-AC9F-3B9DD0AB65BE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DD6C1-F827-426A-B384-88E05CFFF4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37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DD6C1-F827-426A-B384-88E05CFFF47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63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A85595-765C-45B9-B7AD-90D96327062A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041B35-D19E-4A4A-B527-1A86302A2A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604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МБДОУ детский сад «Солнышко»</a:t>
            </a:r>
            <a:br>
              <a:rPr lang="ru-RU" sz="2400" dirty="0" smtClean="0"/>
            </a:br>
            <a:r>
              <a:rPr lang="ru-RU" sz="2400" dirty="0" err="1" smtClean="0"/>
              <a:t>Кардымовского</a:t>
            </a:r>
            <a:r>
              <a:rPr lang="ru-RU" sz="2400" dirty="0" smtClean="0"/>
              <a:t> района Смоленской области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214554"/>
            <a:ext cx="7429552" cy="328614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Рациональное использование пространства ДОУ для реализации регионального компонента по программе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«Край Смоленский»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Мы-помним</a:t>
            </a:r>
            <a:r>
              <a:rPr lang="ru-RU" dirty="0" smtClean="0"/>
              <a:t>! Мы- гордимся!»</a:t>
            </a:r>
            <a:endParaRPr lang="ru-RU" dirty="0"/>
          </a:p>
        </p:txBody>
      </p:sp>
      <p:pic>
        <p:nvPicPr>
          <p:cNvPr id="4" name="Содержимое 3" descr="IMG_22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324" y="1484784"/>
            <a:ext cx="7433304" cy="5184576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МИНИ-МУЗЕЙ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88640"/>
            <a:ext cx="4896544" cy="65239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замечательными людьми. </a:t>
            </a:r>
            <a:r>
              <a:rPr lang="ru-RU" sz="2200" dirty="0" smtClean="0"/>
              <a:t> музыкальный зал</a:t>
            </a:r>
            <a:endParaRPr lang="ru-RU" sz="2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572" y="1052736"/>
            <a:ext cx="6602540" cy="5267401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087"/>
            <a:ext cx="6809822" cy="55234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54" y="1593967"/>
            <a:ext cx="6273328" cy="50113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83" y="1737980"/>
            <a:ext cx="6395146" cy="5380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883" y="1272384"/>
            <a:ext cx="7492633" cy="5608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Путешествие по районам смоленской области. </a:t>
            </a:r>
            <a:r>
              <a:rPr lang="ru-RU" sz="2200" dirty="0" smtClean="0"/>
              <a:t>Оформление коридоров</a:t>
            </a:r>
            <a:endParaRPr lang="ru-RU" sz="2200" dirty="0"/>
          </a:p>
        </p:txBody>
      </p:sp>
      <p:pic>
        <p:nvPicPr>
          <p:cNvPr id="4" name="Содержимое 3" descr="IMG_22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478569"/>
            <a:ext cx="6034616" cy="4525962"/>
          </a:xfrm>
          <a:effectLst>
            <a:softEdge rad="127000"/>
          </a:effectLst>
        </p:spPr>
      </p:pic>
      <p:pic>
        <p:nvPicPr>
          <p:cNvPr id="6" name="Рисунок 5" descr="IMG_23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3983" y="1877116"/>
            <a:ext cx="6072198" cy="45541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3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3279" y="2271717"/>
            <a:ext cx="5934972" cy="44512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2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1285860"/>
            <a:ext cx="7429520" cy="55721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Путешествие по </a:t>
            </a:r>
            <a:r>
              <a:rPr lang="ru-RU" dirty="0" err="1" smtClean="0"/>
              <a:t>кардымовскому</a:t>
            </a:r>
            <a:r>
              <a:rPr lang="ru-RU" dirty="0" smtClean="0"/>
              <a:t> району.</a:t>
            </a:r>
            <a:br>
              <a:rPr lang="ru-RU" dirty="0" smtClean="0"/>
            </a:br>
            <a:r>
              <a:rPr lang="ru-RU" sz="2200" dirty="0" smtClean="0"/>
              <a:t>Оформление коридоров</a:t>
            </a:r>
            <a:endParaRPr lang="ru-RU" sz="2200" dirty="0"/>
          </a:p>
        </p:txBody>
      </p:sp>
      <p:pic>
        <p:nvPicPr>
          <p:cNvPr id="5" name="Рисунок 4" descr="IMG_2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479" y="1209372"/>
            <a:ext cx="5167749" cy="3875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287" y="1417805"/>
            <a:ext cx="5263615" cy="39477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1274" y="1794570"/>
            <a:ext cx="6072198" cy="45541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3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6853" y="2145167"/>
            <a:ext cx="5815507" cy="43616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19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7407" y="2432750"/>
            <a:ext cx="5752799" cy="43145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11649" y="1142523"/>
            <a:ext cx="7473101" cy="560482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родителями.</a:t>
            </a:r>
            <a:br>
              <a:rPr lang="ru-RU" dirty="0" smtClean="0"/>
            </a:br>
            <a:r>
              <a:rPr lang="ru-RU" sz="2000" dirty="0" smtClean="0"/>
              <a:t>Оформление лестничных пролетов</a:t>
            </a:r>
            <a:endParaRPr lang="ru-RU" dirty="0"/>
          </a:p>
        </p:txBody>
      </p:sp>
      <p:pic>
        <p:nvPicPr>
          <p:cNvPr id="4" name="Содержимое 3" descr="IMG_2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8952" y="1291274"/>
            <a:ext cx="5826631" cy="4369974"/>
          </a:xfrm>
          <a:effectLst>
            <a:softEdge rad="127000"/>
          </a:effectLst>
        </p:spPr>
      </p:pic>
      <p:pic>
        <p:nvPicPr>
          <p:cNvPr id="6" name="Рисунок 5" descr="IMG_2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740" y="1681778"/>
            <a:ext cx="5751508" cy="43136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7802" y="2102732"/>
            <a:ext cx="5724558" cy="42934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9319" y="2705795"/>
            <a:ext cx="5611528" cy="42086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158121"/>
            <a:ext cx="7579301" cy="56822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Методическое сопровождение реализации регионального компонента</a:t>
            </a:r>
            <a:br>
              <a:rPr lang="ru-RU" dirty="0" smtClean="0"/>
            </a:br>
            <a:r>
              <a:rPr lang="ru-RU" sz="2000" dirty="0" smtClean="0"/>
              <a:t>методический кабинет</a:t>
            </a:r>
            <a:endParaRPr lang="ru-RU" dirty="0"/>
          </a:p>
        </p:txBody>
      </p:sp>
      <p:pic>
        <p:nvPicPr>
          <p:cNvPr id="4" name="Содержимое 3" descr="IMG_2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746" y="1519438"/>
            <a:ext cx="5542381" cy="4156786"/>
          </a:xfrm>
          <a:effectLst>
            <a:softEdge rad="127000"/>
          </a:effectLst>
        </p:spPr>
      </p:pic>
      <p:pic>
        <p:nvPicPr>
          <p:cNvPr id="5" name="Рисунок 4" descr="IMG_22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1896" y="2058748"/>
            <a:ext cx="5472608" cy="41044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7151" y="2788360"/>
            <a:ext cx="5425258" cy="40689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3" y="1519438"/>
            <a:ext cx="7170313" cy="537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857232"/>
            <a:ext cx="8686800" cy="522289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7400" dirty="0" smtClean="0"/>
              <a:t>Использованы материалы: </a:t>
            </a:r>
          </a:p>
          <a:p>
            <a:pPr algn="ctr">
              <a:buNone/>
            </a:pPr>
            <a:r>
              <a:rPr lang="ru-RU" sz="7400" dirty="0" smtClean="0"/>
              <a:t>из архива МБДОУ детский сад "Солнышко"</a:t>
            </a:r>
          </a:p>
          <a:p>
            <a:pPr algn="ctr"/>
            <a:endParaRPr lang="ru-RU" sz="7400" dirty="0" smtClean="0"/>
          </a:p>
          <a:p>
            <a:pPr algn="ctr">
              <a:buNone/>
            </a:pPr>
            <a:r>
              <a:rPr lang="ru-RU" sz="7400" dirty="0" smtClean="0"/>
              <a:t>Программа по краеведению "КРАЙ СМОЛЕНСКИЙ"</a:t>
            </a:r>
          </a:p>
          <a:p>
            <a:pPr algn="ctr">
              <a:buNone/>
            </a:pPr>
            <a:r>
              <a:rPr lang="ru-RU" sz="7400" dirty="0" smtClean="0"/>
              <a:t>авторский </a:t>
            </a:r>
            <a:r>
              <a:rPr lang="ru-RU" sz="7400" dirty="0" err="1" smtClean="0"/>
              <a:t>колектив</a:t>
            </a:r>
            <a:r>
              <a:rPr lang="ru-RU" sz="7400" dirty="0" smtClean="0"/>
              <a:t>: Т.М. Жарова, В.А. Кравчук, С.Ю. </a:t>
            </a:r>
            <a:r>
              <a:rPr lang="ru-RU" sz="7400" dirty="0" err="1" smtClean="0"/>
              <a:t>Шимаковская</a:t>
            </a:r>
            <a:r>
              <a:rPr lang="ru-RU" sz="7400" dirty="0" smtClean="0"/>
              <a:t>.</a:t>
            </a:r>
          </a:p>
          <a:p>
            <a:pPr algn="ctr"/>
            <a:endParaRPr lang="ru-RU" sz="7400" dirty="0" smtClean="0"/>
          </a:p>
          <a:p>
            <a:pPr algn="ctr"/>
            <a:endParaRPr lang="ru-RU" sz="7400" dirty="0" smtClean="0"/>
          </a:p>
          <a:p>
            <a:pPr algn="ctr">
              <a:buNone/>
            </a:pPr>
            <a:r>
              <a:rPr lang="ru-RU" sz="7400" dirty="0" smtClean="0"/>
              <a:t>заведующий МБДОУ</a:t>
            </a:r>
          </a:p>
          <a:p>
            <a:pPr algn="ctr">
              <a:buNone/>
            </a:pPr>
            <a:r>
              <a:rPr lang="ru-RU" sz="7400" dirty="0" smtClean="0"/>
              <a:t>Смирнова Ольга Николаевна</a:t>
            </a:r>
          </a:p>
          <a:p>
            <a:pPr algn="ctr">
              <a:buNone/>
            </a:pPr>
            <a:r>
              <a:rPr lang="ru-RU" sz="7400" dirty="0" smtClean="0"/>
              <a:t>тел. 4-14-02</a:t>
            </a:r>
          </a:p>
          <a:p>
            <a:pPr algn="ctr">
              <a:buNone/>
            </a:pPr>
            <a:endParaRPr lang="ru-RU" sz="7400" dirty="0" smtClean="0"/>
          </a:p>
          <a:p>
            <a:pPr algn="ctr">
              <a:buNone/>
            </a:pPr>
            <a:r>
              <a:rPr lang="ru-RU" sz="7400" dirty="0" smtClean="0"/>
              <a:t>Автор презентации</a:t>
            </a:r>
          </a:p>
          <a:p>
            <a:pPr algn="ctr">
              <a:buNone/>
            </a:pPr>
            <a:r>
              <a:rPr lang="ru-RU" sz="7400" dirty="0" err="1" smtClean="0"/>
              <a:t>Войтко</a:t>
            </a:r>
            <a:r>
              <a:rPr lang="ru-RU" sz="7400" dirty="0" smtClean="0"/>
              <a:t> Т.В., Васькина Л.А.</a:t>
            </a:r>
          </a:p>
          <a:p>
            <a:pPr algn="ctr"/>
            <a:endParaRPr lang="ru-RU" sz="7400" dirty="0" smtClean="0"/>
          </a:p>
          <a:p>
            <a:pPr algn="ctr">
              <a:buNone/>
            </a:pPr>
            <a:r>
              <a:rPr lang="ru-RU" sz="7400" dirty="0" smtClean="0"/>
              <a:t>2017 год</a:t>
            </a:r>
          </a:p>
          <a:p>
            <a:endParaRPr lang="ru-RU" sz="7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Воспитание, созданное самим народом, </a:t>
            </a:r>
          </a:p>
          <a:p>
            <a:pPr marL="0" indent="0">
              <a:buNone/>
            </a:pPr>
            <a:r>
              <a:rPr lang="ru-RU" dirty="0" smtClean="0"/>
              <a:t>основанное на народных началах,  </a:t>
            </a:r>
          </a:p>
          <a:p>
            <a:pPr marL="0" indent="0">
              <a:buNone/>
            </a:pPr>
            <a:r>
              <a:rPr lang="ru-RU" dirty="0" smtClean="0"/>
              <a:t>имеет ту воспитательную силу, </a:t>
            </a:r>
          </a:p>
          <a:p>
            <a:pPr marL="0" indent="0">
              <a:buNone/>
            </a:pPr>
            <a:r>
              <a:rPr lang="ru-RU" dirty="0" smtClean="0"/>
              <a:t>которой нет в самых лучших системах, </a:t>
            </a:r>
          </a:p>
          <a:p>
            <a:pPr marL="0" indent="0">
              <a:buNone/>
            </a:pPr>
            <a:r>
              <a:rPr lang="ru-RU" dirty="0" smtClean="0"/>
              <a:t>основанных на абстрактных идеях…</a:t>
            </a:r>
          </a:p>
          <a:p>
            <a:pPr marL="0" indent="0">
              <a:buNone/>
            </a:pPr>
            <a:r>
              <a:rPr lang="ru-RU" dirty="0" smtClean="0"/>
              <a:t> </a:t>
            </a:r>
          </a:p>
          <a:p>
            <a:pPr marL="0" indent="0" algn="r">
              <a:buNone/>
            </a:pPr>
            <a:r>
              <a:rPr lang="ru-RU" dirty="0" smtClean="0"/>
              <a:t>К.Д. Ушинский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Пространственная среда ДОУ должна: </a:t>
            </a:r>
          </a:p>
          <a:p>
            <a:pPr lvl="2">
              <a:buFont typeface="Wingdings" pitchFamily="2" charset="2"/>
              <a:buChar char="q"/>
            </a:pPr>
            <a:r>
              <a:rPr lang="ru-RU" dirty="0" smtClean="0"/>
              <a:t>развивать любознательность;</a:t>
            </a:r>
          </a:p>
          <a:p>
            <a:pPr lvl="2">
              <a:buFont typeface="Wingdings" pitchFamily="2" charset="2"/>
              <a:buChar char="q"/>
            </a:pPr>
            <a:r>
              <a:rPr lang="ru-RU" dirty="0" smtClean="0"/>
              <a:t> иметь привлекательный вид; </a:t>
            </a:r>
          </a:p>
          <a:p>
            <a:pPr lvl="2">
              <a:buFont typeface="Wingdings" pitchFamily="2" charset="2"/>
              <a:buChar char="q"/>
            </a:pPr>
            <a:r>
              <a:rPr lang="ru-RU" dirty="0" smtClean="0"/>
              <a:t>положительно влиять на эмоциональное состояние;</a:t>
            </a:r>
          </a:p>
          <a:p>
            <a:pPr lvl="2">
              <a:buFont typeface="Wingdings" pitchFamily="2" charset="2"/>
              <a:buChar char="q"/>
            </a:pPr>
            <a:r>
              <a:rPr lang="ru-RU" dirty="0" smtClean="0"/>
              <a:t>помогать индивидуально познавать окружающий мир; </a:t>
            </a:r>
          </a:p>
          <a:p>
            <a:pPr lvl="2">
              <a:buFont typeface="Wingdings" pitchFamily="2" charset="2"/>
              <a:buChar char="q"/>
            </a:pPr>
            <a:r>
              <a:rPr lang="ru-RU" dirty="0" smtClean="0"/>
              <a:t>давать возможность заниматься самостоятельной деятельностью.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Направления работы по организации РППС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357298"/>
          <a:ext cx="8686800" cy="472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пространства для реализации регионального компонента</a:t>
            </a:r>
            <a:endParaRPr lang="ru-RU" dirty="0"/>
          </a:p>
        </p:txBody>
      </p:sp>
      <p:pic>
        <p:nvPicPr>
          <p:cNvPr id="4" name="Содержимое 3" descr="IMG_2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6034616" cy="4525962"/>
          </a:xfrm>
          <a:effectLst>
            <a:softEdge rad="127000"/>
          </a:effectLst>
        </p:spPr>
      </p:pic>
      <p:pic>
        <p:nvPicPr>
          <p:cNvPr id="5" name="Рисунок 4" descr="IMG_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703" y="1775479"/>
            <a:ext cx="5973183" cy="44798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1408" y="1970909"/>
            <a:ext cx="5951467" cy="4463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2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3533" y="2322964"/>
            <a:ext cx="5657488" cy="42431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2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689825" y="1996070"/>
            <a:ext cx="4821789" cy="36163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2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307496" y="2385713"/>
            <a:ext cx="4675035" cy="35062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22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9181" y="1574587"/>
            <a:ext cx="6838037" cy="51285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МИНИ-МУЗЕЙ. </a:t>
            </a:r>
            <a:r>
              <a:rPr lang="ru-RU" sz="2200" dirty="0" smtClean="0"/>
              <a:t>Оформление </a:t>
            </a:r>
            <a:r>
              <a:rPr lang="ru-RU" sz="2200" dirty="0"/>
              <a:t>переходов между корпусами. </a:t>
            </a:r>
          </a:p>
        </p:txBody>
      </p:sp>
      <p:pic>
        <p:nvPicPr>
          <p:cNvPr id="4" name="Содержимое 3" descr="IMG_2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295400"/>
            <a:ext cx="7731968" cy="5375378"/>
          </a:xfrm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«Как жили наши предки»</a:t>
            </a:r>
            <a:endParaRPr lang="ru-RU" dirty="0"/>
          </a:p>
        </p:txBody>
      </p:sp>
      <p:pic>
        <p:nvPicPr>
          <p:cNvPr id="4" name="Содержимое 3" descr="IMG_2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737538">
            <a:off x="137059" y="1994513"/>
            <a:ext cx="5098510" cy="3823882"/>
          </a:xfrm>
          <a:effectLst>
            <a:softEdge rad="127000"/>
          </a:effectLst>
        </p:spPr>
      </p:pic>
      <p:pic>
        <p:nvPicPr>
          <p:cNvPr id="5" name="Рисунок 4" descr="IMG_22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65849">
            <a:off x="4306485" y="2138089"/>
            <a:ext cx="5058540" cy="37939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17609">
            <a:off x="2775393" y="1474185"/>
            <a:ext cx="5214942" cy="39112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3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90421">
            <a:off x="1286563" y="1678977"/>
            <a:ext cx="5856376" cy="439228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«ДОСТОПРИМЕЧАТЕЛЬНОСТИ СМОЛЕНСКА»»</a:t>
            </a:r>
            <a:endParaRPr lang="ru-RU" dirty="0"/>
          </a:p>
        </p:txBody>
      </p:sp>
      <p:pic>
        <p:nvPicPr>
          <p:cNvPr id="4" name="Содержимое 3" descr="IMG_2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83342"/>
            <a:ext cx="7193404" cy="5395054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«ЗНАМЕНИТЫЕ ЛЮДИ СМОЛЕНЩИНЫ»</a:t>
            </a:r>
            <a:endParaRPr lang="ru-RU" dirty="0"/>
          </a:p>
        </p:txBody>
      </p:sp>
      <p:pic>
        <p:nvPicPr>
          <p:cNvPr id="1026" name="Picture 2" descr="E:\DCIM\170___06\IMG_2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6034616" cy="45259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Рисунок 7" descr="IMG_1872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468" y="2348880"/>
            <a:ext cx="5572132" cy="41790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22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1285860"/>
            <a:ext cx="7050997" cy="528824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331</TotalTime>
  <Words>213</Words>
  <Application>Microsoft Office PowerPoint</Application>
  <PresentationFormat>Экран (4:3)</PresentationFormat>
  <Paragraphs>51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МБДОУ детский сад «Солнышко» Кардымовского района Смоленской области</vt:lpstr>
      <vt:lpstr>Слайд 2</vt:lpstr>
      <vt:lpstr>Слайд 3</vt:lpstr>
      <vt:lpstr>Направления работы по организации РППС</vt:lpstr>
      <vt:lpstr>оформление пространства для реализации регионального компонента</vt:lpstr>
      <vt:lpstr>МИНИ-МУЗЕЙ. Оформление переходов между корпусами. </vt:lpstr>
      <vt:lpstr>«Как жили наши предки»</vt:lpstr>
      <vt:lpstr>«ДОСТОПРИМЕЧАТЕЛЬНОСТИ СМОЛЕНСКА»»</vt:lpstr>
      <vt:lpstr>«ЗНАМЕНИТЫЕ ЛЮДИ СМОЛЕНЩИНЫ»</vt:lpstr>
      <vt:lpstr>«Мы-помним! Мы- гордимся!»</vt:lpstr>
      <vt:lpstr>МИНИ-МУЗЕЙ</vt:lpstr>
      <vt:lpstr>Встреча с замечательными людьми.  музыкальный зал</vt:lpstr>
      <vt:lpstr>Путешествие по районам смоленской области. Оформление коридоров</vt:lpstr>
      <vt:lpstr>Путешествие по кардымовскому району. Оформление коридоров</vt:lpstr>
      <vt:lpstr>Работа с родителями. Оформление лестничных пролетов</vt:lpstr>
      <vt:lpstr>Методическое сопровождение реализации регионального компонента методический кабинет</vt:lpstr>
      <vt:lpstr>Слайд 17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«Солнышко» Кардымовского района Смоленской области</dc:title>
  <dc:creator>1</dc:creator>
  <cp:lastModifiedBy>1</cp:lastModifiedBy>
  <cp:revision>30</cp:revision>
  <dcterms:created xsi:type="dcterms:W3CDTF">2017-06-16T11:18:43Z</dcterms:created>
  <dcterms:modified xsi:type="dcterms:W3CDTF">2017-10-13T10:09:49Z</dcterms:modified>
</cp:coreProperties>
</file>